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1" r:id="rId2"/>
    <p:sldId id="492" r:id="rId3"/>
    <p:sldId id="449" r:id="rId4"/>
    <p:sldId id="446" r:id="rId5"/>
    <p:sldId id="439" r:id="rId6"/>
    <p:sldId id="476" r:id="rId7"/>
    <p:sldId id="480" r:id="rId8"/>
    <p:sldId id="482" r:id="rId9"/>
    <p:sldId id="452" r:id="rId10"/>
    <p:sldId id="451" r:id="rId11"/>
    <p:sldId id="456" r:id="rId12"/>
    <p:sldId id="481" r:id="rId13"/>
    <p:sldId id="453" r:id="rId14"/>
    <p:sldId id="457" r:id="rId15"/>
    <p:sldId id="458" r:id="rId16"/>
    <p:sldId id="459" r:id="rId17"/>
    <p:sldId id="463" r:id="rId18"/>
    <p:sldId id="491" r:id="rId19"/>
    <p:sldId id="441" r:id="rId20"/>
    <p:sldId id="490" r:id="rId21"/>
    <p:sldId id="464" r:id="rId22"/>
    <p:sldId id="468" r:id="rId23"/>
    <p:sldId id="483" r:id="rId24"/>
    <p:sldId id="469" r:id="rId25"/>
    <p:sldId id="485" r:id="rId26"/>
    <p:sldId id="450" r:id="rId27"/>
    <p:sldId id="488" r:id="rId28"/>
    <p:sldId id="465" r:id="rId29"/>
    <p:sldId id="455" r:id="rId30"/>
    <p:sldId id="467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B3B"/>
    <a:srgbClr val="DDDDDD"/>
    <a:srgbClr val="5F5F5F"/>
    <a:srgbClr val="4D4D4D"/>
    <a:srgbClr val="EAEAEA"/>
    <a:srgbClr val="7F7F7F"/>
    <a:srgbClr val="1D8DB0"/>
    <a:srgbClr val="2F4D5D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6" autoAdjust="0"/>
    <p:restoredTop sz="96847" autoAdjust="0"/>
  </p:normalViewPr>
  <p:slideViewPr>
    <p:cSldViewPr snapToGrid="0" snapToObjects="1">
      <p:cViewPr>
        <p:scale>
          <a:sx n="150" d="100"/>
          <a:sy n="150" d="100"/>
        </p:scale>
        <p:origin x="1180" y="448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-1828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10-5-2022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10-5-2022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085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715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334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SW </a:t>
            </a:r>
            <a:r>
              <a:rPr lang="en-US" sz="12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 smtClean="0">
                <a:solidFill>
                  <a:srgbClr val="000000"/>
                </a:solidFill>
              </a:rPr>
              <a:t> locally inclined part of the bow shock </a:t>
            </a:r>
            <a:r>
              <a:rPr lang="en-US" sz="12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 smtClean="0">
                <a:solidFill>
                  <a:srgbClr val="000000"/>
                </a:solidFill>
              </a:rPr>
              <a:t>less deceleration and heating</a:t>
            </a:r>
            <a:endParaRPr lang="LID4096" sz="1200" dirty="0" smtClean="0">
              <a:solidFill>
                <a:srgbClr val="000000"/>
              </a:solidFill>
            </a:endParaRP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215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028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191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Scholer</a:t>
            </a:r>
            <a:r>
              <a:rPr lang="en-US" dirty="0"/>
              <a:t> : MA = 4.7 shock with a mass ratio of mi/me = 100 and </a:t>
            </a:r>
            <a:r>
              <a:rPr lang="en-US" dirty="0" err="1"/>
              <a:t>ωpe</a:t>
            </a:r>
            <a:r>
              <a:rPr lang="en-US" dirty="0"/>
              <a:t>/</a:t>
            </a:r>
            <a:r>
              <a:rPr lang="en-US" dirty="0" err="1"/>
              <a:t>Ωce</a:t>
            </a:r>
            <a:r>
              <a:rPr lang="en-US" dirty="0"/>
              <a:t> = √10 are shown in Fig. The total system size for this simulation is 200c/</a:t>
            </a:r>
            <a:r>
              <a:rPr lang="en-US" dirty="0" err="1"/>
              <a:t>ωpi</a:t>
            </a:r>
            <a:r>
              <a:rPr lang="en-US" dirty="0"/>
              <a:t>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537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606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402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50434"/>
            <a:ext cx="12192000" cy="2075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– Jets &amp; Reformation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6749"/>
            <a:ext cx="3840480" cy="23125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MMS Community Workshop 7 |</a:t>
            </a:r>
            <a:r>
              <a:rPr lang="en-US" sz="1300" baseline="0" dirty="0">
                <a:solidFill>
                  <a:srgbClr val="5F5F5F"/>
                </a:solidFill>
              </a:rPr>
              <a:t> 10/05/2022 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50434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10/05/2022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4-018-0516-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34.png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2-28110-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772159"/>
            <a:ext cx="6781057" cy="602249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High-speed Downstream Plasma Jet Generated due to Shock Reformation</a:t>
            </a:r>
            <a:br>
              <a:rPr lang="en-US" dirty="0"/>
            </a:b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 smtClean="0"/>
              <a:t>Savvas Raptis</a:t>
            </a:r>
            <a:br>
              <a:rPr lang="nl-BE" sz="2200" dirty="0" smtClean="0"/>
            </a:br>
            <a:r>
              <a:rPr lang="nl-BE" sz="2200" dirty="0"/>
              <a:t/>
            </a:r>
            <a:br>
              <a:rPr lang="nl-BE" sz="2200" dirty="0"/>
            </a:br>
            <a:r>
              <a:rPr lang="nl-BE" sz="1600" u="sng" dirty="0" smtClean="0"/>
              <a:t>Co-authors</a:t>
            </a:r>
            <a:r>
              <a:rPr lang="nl-BE" sz="1600" dirty="0" smtClean="0"/>
              <a:t> : </a:t>
            </a:r>
            <a:r>
              <a:rPr lang="nl-BE" sz="1600" dirty="0" smtClean="0"/>
              <a:t>T</a:t>
            </a:r>
            <a:r>
              <a:rPr lang="nl-BE" sz="1600" dirty="0"/>
              <a:t>. Karlsson (KTH), A. Vaivads (KTH), C. Pollock (Denali Scientific), F. Plaschke (Technische Universität Braunschweig), A. Johlander (IRF, Uppsala), H. Trollvik (KTH), P-A. Lindqvist (KTH)</a:t>
            </a:r>
            <a:r>
              <a:rPr lang="nl-BE" sz="1600" b="1" dirty="0"/>
              <a:t/>
            </a:r>
            <a:br>
              <a:rPr lang="nl-BE" sz="1600" b="1" dirty="0"/>
            </a:br>
            <a:r>
              <a:rPr lang="nl-BE" sz="1600" b="1" dirty="0" smtClean="0"/>
              <a:t/>
            </a:r>
            <a:br>
              <a:rPr lang="nl-BE" sz="1600" b="1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2000" dirty="0"/>
              <a:t> 8</a:t>
            </a:r>
            <a:r>
              <a:rPr lang="en-US" sz="2000" baseline="30000" dirty="0"/>
              <a:t>th</a:t>
            </a:r>
            <a:r>
              <a:rPr lang="en-US" sz="2000" dirty="0"/>
              <a:t> MMS </a:t>
            </a:r>
            <a:r>
              <a:rPr lang="en-US" sz="2000" dirty="0"/>
              <a:t>Community </a:t>
            </a:r>
            <a:r>
              <a:rPr lang="en-US" sz="2000" dirty="0" smtClean="0"/>
              <a:t>Workshop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10/05/2022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05" y="922122"/>
            <a:ext cx="3504981" cy="55841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SLAMS &amp; wave activity co-moving picture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74" y="1489835"/>
            <a:ext cx="3316785" cy="2165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21639" y="3875503"/>
            <a:ext cx="4113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u="sng" dirty="0">
                <a:solidFill>
                  <a:srgbClr val="000000"/>
                </a:solidFill>
              </a:rPr>
              <a:t>Evolution of SLAMS 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Interaction with upstream whistler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New peak /evolution*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Formation of embedded plasmoid (</a:t>
            </a:r>
            <a:r>
              <a:rPr lang="en-US" sz="1700" i="1" dirty="0">
                <a:solidFill>
                  <a:srgbClr val="000000"/>
                </a:solidFill>
              </a:rPr>
              <a:t>downstream density enhancement</a:t>
            </a:r>
            <a:r>
              <a:rPr lang="en-US" sz="1700" dirty="0">
                <a:solidFill>
                  <a:srgbClr val="000000"/>
                </a:solidFill>
              </a:rPr>
              <a:t>)**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4993247" y="2965450"/>
            <a:ext cx="3071253" cy="146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4042870" y="3835400"/>
            <a:ext cx="3879021" cy="1065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5604509" y="5080000"/>
            <a:ext cx="2034541" cy="204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150" y="6136657"/>
            <a:ext cx="500694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* See similar examples by Turner et al. (2021), Chen et al. (2021)</a:t>
            </a:r>
            <a:endParaRPr lang="sv-SE" sz="1300" dirty="0"/>
          </a:p>
        </p:txBody>
      </p:sp>
      <p:sp>
        <p:nvSpPr>
          <p:cNvPr id="10" name="Rectangle 9"/>
          <p:cNvSpPr/>
          <p:nvPr/>
        </p:nvSpPr>
        <p:spPr>
          <a:xfrm>
            <a:off x="0" y="6354008"/>
            <a:ext cx="32944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** See similar example by Liu et al. (2021)</a:t>
            </a:r>
            <a:endParaRPr lang="sv-SE" sz="1300" dirty="0"/>
          </a:p>
        </p:txBody>
      </p:sp>
    </p:spTree>
    <p:extLst>
      <p:ext uri="{BB962C8B-B14F-4D97-AF65-F5344CB8AC3E}">
        <p14:creationId xmlns:p14="http://schemas.microsoft.com/office/powerpoint/2010/main" val="34543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inner-spacecraft observations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1" y="2569970"/>
            <a:ext cx="3316785" cy="216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26" y="711200"/>
            <a:ext cx="4010031" cy="588264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610000" y="2882329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6"/>
          <p:cNvSpPr/>
          <p:nvPr/>
        </p:nvSpPr>
        <p:spPr>
          <a:xfrm>
            <a:off x="3689668" y="2954098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/>
          <p:cNvSpPr/>
          <p:nvPr/>
        </p:nvSpPr>
        <p:spPr>
          <a:xfrm>
            <a:off x="2610000" y="3912875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Oval 9"/>
          <p:cNvSpPr/>
          <p:nvPr/>
        </p:nvSpPr>
        <p:spPr>
          <a:xfrm>
            <a:off x="3689668" y="3984644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8558521" y="4423835"/>
            <a:ext cx="661549" cy="858640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220070" y="3182854"/>
                <a:ext cx="2910531" cy="2481961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𝒅𝒚𝒏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rgbClr val="000000"/>
                    </a:solidFill>
                  </a:rPr>
                  <a:t> increase</a:t>
                </a:r>
              </a:p>
              <a:p>
                <a:pPr algn="ctr"/>
                <a:endParaRPr lang="en-US" sz="1400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solidFill>
                      <a:srgbClr val="000000"/>
                    </a:solidFill>
                  </a:rPr>
                  <a:t>Velocity</a:t>
                </a:r>
                <a:r>
                  <a:rPr lang="el-GR" sz="1400" i="1" dirty="0">
                    <a:solidFill>
                      <a:srgbClr val="000000"/>
                    </a:solidFill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</a:rPr>
                  <a:t>: Reformation process, shock front generated upstream of the old</a:t>
                </a:r>
                <a:r>
                  <a:rPr lang="el-GR" sz="1400" dirty="0">
                    <a:solidFill>
                      <a:srgbClr val="000000"/>
                    </a:solidFill>
                  </a:rPr>
                  <a:t>, </a:t>
                </a:r>
                <a:r>
                  <a:rPr lang="en-US" sz="1400" dirty="0">
                    <a:solidFill>
                      <a:srgbClr val="000000"/>
                    </a:solidFill>
                  </a:rPr>
                  <a:t>limited interaction with old shock front.</a:t>
                </a:r>
              </a:p>
              <a:p>
                <a:endParaRPr lang="en-US" sz="1400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solidFill>
                      <a:srgbClr val="000000"/>
                    </a:solidFill>
                  </a:rPr>
                  <a:t>Density </a:t>
                </a:r>
                <a:r>
                  <a:rPr lang="en-US" sz="1400" dirty="0">
                    <a:solidFill>
                      <a:srgbClr val="000000"/>
                    </a:solidFill>
                  </a:rPr>
                  <a:t>: possible explanations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rgbClr val="000000"/>
                    </a:solidFill>
                  </a:rPr>
                  <a:t>Turner et al. (2021)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solidFill>
                      <a:srgbClr val="000000"/>
                    </a:solidFill>
                  </a:rPr>
                  <a:t>Chen et al. (2021)</a:t>
                </a:r>
                <a:endParaRPr lang="sv-SE" sz="1400" dirty="0">
                  <a:solidFill>
                    <a:srgbClr val="000000"/>
                  </a:solidFill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400" dirty="0" err="1">
                    <a:solidFill>
                      <a:srgbClr val="000000"/>
                    </a:solidFill>
                  </a:rPr>
                  <a:t>Stasiewicz</a:t>
                </a:r>
                <a:r>
                  <a:rPr lang="en-US" sz="1400" dirty="0">
                    <a:solidFill>
                      <a:srgbClr val="000000"/>
                    </a:solidFill>
                  </a:rPr>
                  <a:t> et al. (2003)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70" y="3182854"/>
                <a:ext cx="2910531" cy="2481961"/>
              </a:xfrm>
              <a:prstGeom prst="rect">
                <a:avLst/>
              </a:prstGeom>
              <a:blipFill>
                <a:blip r:embed="rId4"/>
                <a:stretch>
                  <a:fillRect t="-244" r="-1875" b="-1711"/>
                </a:stretch>
              </a:blipFill>
              <a:ln>
                <a:solidFill>
                  <a:srgbClr val="000000"/>
                </a:solidFill>
                <a:prstDash val="sysDash"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63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Results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rgbClr val="DDDDDD"/>
                </a:solidFill>
              </a:rPr>
              <a:t>MMS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DDDDDD"/>
                </a:solidFill>
              </a:rPr>
              <a:t>Data | </a:t>
            </a:r>
            <a:r>
              <a:rPr lang="en-US" sz="1500" dirty="0"/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29629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22" y="1244817"/>
            <a:ext cx="7196343" cy="4925578"/>
          </a:xfrm>
        </p:spPr>
      </p:pic>
    </p:spTree>
    <p:extLst>
      <p:ext uri="{BB962C8B-B14F-4D97-AF65-F5344CB8AC3E}">
        <p14:creationId xmlns:p14="http://schemas.microsoft.com/office/powerpoint/2010/main" val="39984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22" y="1244817"/>
            <a:ext cx="7196343" cy="4925578"/>
          </a:xfrm>
        </p:spPr>
      </p:pic>
    </p:spTree>
    <p:extLst>
      <p:ext uri="{BB962C8B-B14F-4D97-AF65-F5344CB8AC3E}">
        <p14:creationId xmlns:p14="http://schemas.microsoft.com/office/powerpoint/2010/main" val="118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22" y="1244817"/>
            <a:ext cx="7196343" cy="4925578"/>
          </a:xfrm>
        </p:spPr>
      </p:pic>
    </p:spTree>
    <p:extLst>
      <p:ext uri="{BB962C8B-B14F-4D97-AF65-F5344CB8AC3E}">
        <p14:creationId xmlns:p14="http://schemas.microsoft.com/office/powerpoint/2010/main" val="22791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344549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Formation mechanism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0" y="1244817"/>
            <a:ext cx="7525527" cy="4925578"/>
          </a:xfrm>
        </p:spPr>
      </p:pic>
    </p:spTree>
    <p:extLst>
      <p:ext uri="{BB962C8B-B14F-4D97-AF65-F5344CB8AC3E}">
        <p14:creationId xmlns:p14="http://schemas.microsoft.com/office/powerpoint/2010/main" val="34336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31" y="3856069"/>
            <a:ext cx="3572256" cy="26791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446" y="1454971"/>
            <a:ext cx="4338392" cy="23571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Ongoing results</a:t>
            </a:r>
            <a:endParaRPr lang="sv-SE" dirty="0"/>
          </a:p>
        </p:txBody>
      </p:sp>
      <p:pic>
        <p:nvPicPr>
          <p:cNvPr id="5" name="Picture 2" descr="File:Magnetospheric Multiscale Mission logo.png - Wikimedia Common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200" y="26413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TH Logo Vector (.EPS) Free Downloa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" y="7649"/>
            <a:ext cx="546041" cy="6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28045" y="6427539"/>
            <a:ext cx="19976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</a:rPr>
              <a:t>Raptis, Karlsson et </a:t>
            </a:r>
            <a:r>
              <a:rPr lang="en-US" sz="800" dirty="0">
                <a:solidFill>
                  <a:srgbClr val="000000"/>
                </a:solidFill>
              </a:rPr>
              <a:t>al. (</a:t>
            </a:r>
            <a:r>
              <a:rPr lang="en-US" sz="800" dirty="0" smtClean="0">
                <a:solidFill>
                  <a:srgbClr val="000000"/>
                </a:solidFill>
              </a:rPr>
              <a:t>2022 -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dirty="0" smtClean="0">
                <a:solidFill>
                  <a:srgbClr val="000000"/>
                </a:solidFill>
              </a:rPr>
              <a:t>Ongoing)</a:t>
            </a:r>
            <a:endParaRPr lang="sv-SE" sz="8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0" y="894418"/>
            <a:ext cx="4175362" cy="55212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797" y="6233160"/>
            <a:ext cx="1666240" cy="230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25320" y="2236674"/>
            <a:ext cx="2342462" cy="501446"/>
          </a:xfrm>
          <a:prstGeom prst="straightConnector1">
            <a:avLst/>
          </a:prstGeom>
          <a:ln w="12700">
            <a:solidFill>
              <a:srgbClr val="FF3B3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68342" y="4867119"/>
            <a:ext cx="1925860" cy="431321"/>
          </a:xfrm>
          <a:prstGeom prst="straightConnector1">
            <a:avLst/>
          </a:prstGeom>
          <a:ln w="12700">
            <a:solidFill>
              <a:srgbClr val="FF3B3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29" y="3988730"/>
            <a:ext cx="4423409" cy="2359152"/>
          </a:xfrm>
          <a:prstGeom prst="rect">
            <a:avLst/>
          </a:prstGeom>
        </p:spPr>
      </p:pic>
      <p:pic>
        <p:nvPicPr>
          <p:cNvPr id="1030" name="Picture 10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38" y="1295832"/>
            <a:ext cx="3435642" cy="2675469"/>
          </a:xfrm>
          <a:prstGeom prst="rect">
            <a:avLst/>
          </a:prstGeom>
        </p:spPr>
      </p:pic>
      <p:sp>
        <p:nvSpPr>
          <p:cNvPr id="1036" name="Rectangle 1035"/>
          <p:cNvSpPr/>
          <p:nvPr/>
        </p:nvSpPr>
        <p:spPr>
          <a:xfrm>
            <a:off x="3048000" y="7429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How jets develop after the shock ? How do they interact with the Background ?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41" name="TextBox 1040"/>
          <p:cNvSpPr txBox="1"/>
          <p:nvPr/>
        </p:nvSpPr>
        <p:spPr>
          <a:xfrm>
            <a:off x="9554979" y="1184311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Integrated 1D </a:t>
            </a:r>
            <a:r>
              <a:rPr lang="en-US" sz="1000" dirty="0" err="1" smtClean="0">
                <a:solidFill>
                  <a:srgbClr val="000000"/>
                </a:solidFill>
              </a:rPr>
              <a:t>Vx</a:t>
            </a:r>
            <a:endParaRPr lang="sv-SE" sz="1000" dirty="0">
              <a:solidFill>
                <a:srgbClr val="0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82201" y="1668032"/>
            <a:ext cx="1311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Integrated 2D VDFs</a:t>
            </a:r>
            <a:endParaRPr lang="sv-SE" sz="1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2" name="TextBox 1041"/>
              <p:cNvSpPr txBox="1"/>
              <p:nvPr/>
            </p:nvSpPr>
            <p:spPr>
              <a:xfrm>
                <a:off x="1661160" y="831334"/>
                <a:ext cx="438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FF3B3B"/>
                  </a:solidFill>
                </a:endParaRPr>
              </a:p>
            </p:txBody>
          </p:sp>
        </mc:Choice>
        <mc:Fallback>
          <p:sp>
            <p:nvSpPr>
              <p:cNvPr id="1042" name="TextBox 10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831334"/>
                <a:ext cx="4387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2032947" y="846556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FF3B3B"/>
                  </a:solidFill>
                </a:endParaRPr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47" y="846556"/>
                <a:ext cx="444096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2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" grpId="0"/>
      <p:bldP spid="50" grpId="0"/>
      <p:bldP spid="1042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u="sng" dirty="0"/>
              <a:t>Main points</a:t>
            </a:r>
          </a:p>
          <a:p>
            <a:r>
              <a:rPr lang="en-US" sz="1800" b="1" i="1" dirty="0"/>
              <a:t>In-situ </a:t>
            </a:r>
            <a:r>
              <a:rPr lang="en-US" sz="1800" b="1" dirty="0"/>
              <a:t>observations </a:t>
            </a:r>
            <a:r>
              <a:rPr lang="en-US" sz="1800" dirty="0"/>
              <a:t>of </a:t>
            </a:r>
            <a:r>
              <a:rPr lang="en-US" sz="1800" b="1" dirty="0" smtClean="0"/>
              <a:t>SLAMS</a:t>
            </a:r>
            <a:r>
              <a:rPr lang="en-US" sz="1800" dirty="0" smtClean="0"/>
              <a:t> </a:t>
            </a:r>
            <a:r>
              <a:rPr lang="en-US" sz="1800" dirty="0"/>
              <a:t>becoming “</a:t>
            </a:r>
            <a:r>
              <a:rPr lang="en-US" sz="1800" b="1" i="1" dirty="0"/>
              <a:t>embedded plasmoids</a:t>
            </a:r>
            <a:r>
              <a:rPr lang="en-US" sz="1800" dirty="0"/>
              <a:t>” (density enhanced downstream regions). </a:t>
            </a:r>
          </a:p>
          <a:p>
            <a:r>
              <a:rPr lang="en-US" sz="1800" b="1" i="1" dirty="0"/>
              <a:t>in-situ </a:t>
            </a:r>
            <a:r>
              <a:rPr lang="en-US" sz="1800" b="1" dirty="0"/>
              <a:t>observations</a:t>
            </a:r>
            <a:r>
              <a:rPr lang="en-US" sz="1800" dirty="0"/>
              <a:t> of </a:t>
            </a:r>
            <a:r>
              <a:rPr lang="en-US" sz="1800" b="1" dirty="0"/>
              <a:t>jets</a:t>
            </a:r>
            <a:r>
              <a:rPr lang="en-US" sz="1800" dirty="0"/>
              <a:t> forming </a:t>
            </a:r>
            <a:r>
              <a:rPr lang="en-US" sz="1800" dirty="0" smtClean="0"/>
              <a:t>through </a:t>
            </a:r>
            <a:r>
              <a:rPr lang="en-US" sz="1800" dirty="0"/>
              <a:t>the dynamical evolution of collisionless shock (</a:t>
            </a:r>
            <a:r>
              <a:rPr lang="en-US" sz="1800" b="1" dirty="0"/>
              <a:t>reformation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endParaRPr lang="en-US" sz="1800" u="sng" dirty="0"/>
          </a:p>
          <a:p>
            <a:pPr marL="0" indent="0" algn="ctr">
              <a:buNone/>
            </a:pPr>
            <a:r>
              <a:rPr lang="en-US" sz="1800" u="sng" dirty="0" smtClean="0"/>
              <a:t>Open Questions</a:t>
            </a:r>
            <a:endParaRPr lang="en-US" sz="1800" u="sng" dirty="0"/>
          </a:p>
          <a:p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Details on SLAMS/waves </a:t>
            </a:r>
            <a:r>
              <a:rPr lang="en-US" sz="1800" i="1" dirty="0">
                <a:sym typeface="Wingdings" panose="05000000000000000000" pitchFamily="2" charset="2"/>
              </a:rPr>
              <a:t>– </a:t>
            </a:r>
            <a:r>
              <a:rPr lang="en-US" sz="1800" dirty="0">
                <a:sym typeface="Wingdings" panose="05000000000000000000" pitchFamily="2" charset="2"/>
              </a:rPr>
              <a:t>Exact properties &amp; evolution study of FCs numbered </a:t>
            </a:r>
            <a:r>
              <a:rPr lang="en-US" sz="1800" dirty="0" smtClean="0">
                <a:sym typeface="Wingdings" panose="05000000000000000000" pitchFamily="2" charset="2"/>
              </a:rPr>
              <a:t>1-3 (TBD)</a:t>
            </a:r>
            <a:endParaRPr lang="en-US" sz="1800" dirty="0"/>
          </a:p>
          <a:p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comparison </a:t>
            </a:r>
            <a:r>
              <a:rPr lang="en-US" sz="1800" dirty="0"/>
              <a:t>– Can we find cases like these in simulations </a:t>
            </a:r>
            <a:r>
              <a:rPr lang="en-US" sz="1800" dirty="0" smtClean="0"/>
              <a:t>(</a:t>
            </a:r>
            <a:r>
              <a:rPr lang="en-US" sz="1800" i="1" dirty="0" smtClean="0">
                <a:solidFill>
                  <a:srgbClr val="FF3B3B"/>
                </a:solidFill>
              </a:rPr>
              <a:t>ongoing</a:t>
            </a:r>
            <a:r>
              <a:rPr lang="en-US" sz="1800" dirty="0" smtClean="0"/>
              <a:t>) ? </a:t>
            </a:r>
            <a:endParaRPr lang="en-US" sz="1800" dirty="0"/>
          </a:p>
          <a:p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Statistics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/>
              <a:t>– We need more events, currently found ~3 </a:t>
            </a:r>
            <a:r>
              <a:rPr lang="en-US" sz="1800" dirty="0" smtClean="0"/>
              <a:t>with</a:t>
            </a:r>
            <a:r>
              <a:rPr lang="en-US" sz="1800" dirty="0" smtClean="0"/>
              <a:t> </a:t>
            </a:r>
            <a:r>
              <a:rPr lang="en-US" sz="1800" dirty="0"/>
              <a:t>similar </a:t>
            </a:r>
            <a:r>
              <a:rPr lang="en-US" sz="1800" dirty="0" smtClean="0"/>
              <a:t>signatures (TBD).</a:t>
            </a:r>
            <a:endParaRPr lang="en-US" sz="1800" dirty="0"/>
          </a:p>
          <a:p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r>
              <a:rPr lang="en-US" sz="1800" dirty="0"/>
              <a:t> – Can </a:t>
            </a:r>
            <a:r>
              <a:rPr lang="en-US" sz="1800" dirty="0" smtClean="0"/>
              <a:t>we explain </a:t>
            </a:r>
            <a:r>
              <a:rPr lang="en-US" sz="1800" dirty="0"/>
              <a:t>jets close to MP ? </a:t>
            </a:r>
            <a:r>
              <a:rPr lang="en-US" sz="1800" dirty="0" smtClean="0"/>
              <a:t>How long do these jets “survive” in the </a:t>
            </a:r>
            <a:r>
              <a:rPr lang="en-US" sz="1800" dirty="0" err="1" smtClean="0"/>
              <a:t>MSh</a:t>
            </a:r>
            <a:r>
              <a:rPr lang="en-US" sz="1800" dirty="0" smtClean="0"/>
              <a:t> </a:t>
            </a:r>
            <a:r>
              <a:rPr lang="en-US" sz="1800" dirty="0" smtClean="0"/>
              <a:t>? (</a:t>
            </a:r>
            <a:r>
              <a:rPr lang="en-US" sz="1800" i="1" dirty="0" smtClean="0">
                <a:solidFill>
                  <a:srgbClr val="FF3B3B"/>
                </a:solidFill>
              </a:rPr>
              <a:t>ongoing</a:t>
            </a:r>
            <a:r>
              <a:rPr lang="en-US" sz="1800" dirty="0" smtClean="0"/>
              <a:t>)</a:t>
            </a:r>
          </a:p>
          <a:p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Morphology &amp; Evolution </a:t>
            </a:r>
            <a:r>
              <a:rPr lang="en-US" sz="1800" dirty="0" smtClean="0"/>
              <a:t>– What’s their interaction with the background ? How their properties vary ? (</a:t>
            </a:r>
            <a:r>
              <a:rPr lang="en-US" sz="1800" i="1" dirty="0" smtClean="0">
                <a:solidFill>
                  <a:srgbClr val="FF3B3B"/>
                </a:solidFill>
              </a:rPr>
              <a:t>ongoing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&amp; Conclusion</a:t>
            </a:r>
            <a:endParaRPr lang="sv-SE" dirty="0"/>
          </a:p>
        </p:txBody>
      </p:sp>
      <p:pic>
        <p:nvPicPr>
          <p:cNvPr id="5" name="Picture 2" descr="File:Magnetospheric Multiscale Mission logo.png - Wikimedia Common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200" y="26413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TH Logo Vector (.EPS) Free Downloa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" y="7649"/>
            <a:ext cx="546041" cy="6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Introduction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44434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279985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8435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– Jet Database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9" y="2068702"/>
            <a:ext cx="4963196" cy="327667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263015" y="2247174"/>
          <a:ext cx="331031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5570">
                  <a:extLst>
                    <a:ext uri="{9D8B030D-6E8A-4147-A177-3AD203B41FA5}">
                      <a16:colId xmlns:a16="http://schemas.microsoft.com/office/drawing/2014/main" val="3042613376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134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Qpar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423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0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Qperp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77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Boundary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3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Encapsulated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31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5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Close to BS / MP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495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65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Others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428</a:t>
                      </a:r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512443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611115" y="2322109"/>
            <a:ext cx="2358519" cy="63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39982" y="2030364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Jets with full burst data</a:t>
            </a:r>
            <a:endParaRPr lang="sv-SE" sz="1400" i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48741" y="5900482"/>
            <a:ext cx="41496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  <a:p>
            <a:pPr lvl="0"/>
            <a:r>
              <a:rPr lang="en-US" sz="1100" dirty="0" err="1">
                <a:solidFill>
                  <a:srgbClr val="000000"/>
                </a:solidFill>
              </a:rPr>
              <a:t>Palmroth</a:t>
            </a:r>
            <a:r>
              <a:rPr lang="en-US" sz="1100" dirty="0">
                <a:solidFill>
                  <a:srgbClr val="000000"/>
                </a:solidFill>
              </a:rPr>
              <a:t> M.,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</a:t>
            </a:r>
            <a:r>
              <a:rPr lang="en-US" sz="1100" dirty="0" err="1">
                <a:solidFill>
                  <a:srgbClr val="000000"/>
                </a:solidFill>
              </a:rPr>
              <a:t>Annales</a:t>
            </a:r>
            <a:endParaRPr lang="en-US" sz="1100" dirty="0">
              <a:solidFill>
                <a:srgbClr val="000000"/>
              </a:solidFill>
            </a:endParaRPr>
          </a:p>
          <a:p>
            <a:r>
              <a:rPr lang="en-US" sz="1100" dirty="0" err="1">
                <a:solidFill>
                  <a:srgbClr val="000000"/>
                </a:solidFill>
              </a:rPr>
              <a:t>Kajdic</a:t>
            </a:r>
            <a:r>
              <a:rPr lang="en-US" sz="1100" dirty="0">
                <a:solidFill>
                  <a:srgbClr val="000000"/>
                </a:solidFill>
              </a:rPr>
              <a:t> P.,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GRL</a:t>
            </a:r>
            <a:endParaRPr lang="el-GR" sz="1100" dirty="0">
              <a:solidFill>
                <a:srgbClr val="00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079155" y="765560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08356" y="1188636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91343" y="819304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Fast/Survey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066901" y="81930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Burst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29270" y="17641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9/2015 - 9/2020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86297" y="6210300"/>
            <a:ext cx="3387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(2022) | Nat. </a:t>
            </a:r>
            <a:r>
              <a:rPr lang="en-US" sz="1100" dirty="0" err="1">
                <a:solidFill>
                  <a:srgbClr val="000000"/>
                </a:solidFill>
              </a:rPr>
              <a:t>Commun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86297" y="6383062"/>
            <a:ext cx="31309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T,, et al. (2022)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8263015" y="3752850"/>
            <a:ext cx="2849485" cy="323850"/>
          </a:xfrm>
          <a:prstGeom prst="ellipse">
            <a:avLst/>
          </a:prstGeom>
          <a:noFill/>
          <a:ln w="1905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632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– references update (&gt;2019)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781640" y="1189705"/>
            <a:ext cx="741035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u="sng" dirty="0">
                <a:solidFill>
                  <a:srgbClr val="000000"/>
                </a:solidFill>
              </a:rPr>
              <a:t>Associated phenomena &amp; effects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Excitation</a:t>
            </a:r>
            <a:r>
              <a:rPr lang="en-US" sz="1500" dirty="0">
                <a:solidFill>
                  <a:srgbClr val="000000"/>
                </a:solidFill>
              </a:rPr>
              <a:t> of surface </a:t>
            </a:r>
            <a:r>
              <a:rPr lang="en-US" sz="1500" b="1" dirty="0" err="1">
                <a:solidFill>
                  <a:srgbClr val="000000"/>
                </a:solidFill>
              </a:rPr>
              <a:t>eigenmodes</a:t>
            </a:r>
            <a:r>
              <a:rPr lang="en-US" sz="1500" dirty="0">
                <a:solidFill>
                  <a:srgbClr val="000000"/>
                </a:solidFill>
              </a:rPr>
              <a:t> at magnetopause: </a:t>
            </a:r>
            <a:r>
              <a:rPr lang="en-US" sz="1500" dirty="0">
                <a:solidFill>
                  <a:srgbClr val="0070C0"/>
                </a:solidFill>
              </a:rPr>
              <a:t>Archer et al. (2019, 2021)</a:t>
            </a: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Mirror mode waves </a:t>
            </a:r>
            <a:r>
              <a:rPr lang="en-US" sz="1500" dirty="0">
                <a:solidFill>
                  <a:srgbClr val="000000"/>
                </a:solidFill>
              </a:rPr>
              <a:t>and jets 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Bianco-Cano et al. (2020)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Bursty </a:t>
            </a:r>
            <a:r>
              <a:rPr lang="en-US" sz="1500" b="1" dirty="0">
                <a:solidFill>
                  <a:srgbClr val="000000"/>
                </a:solidFill>
              </a:rPr>
              <a:t>magnetic reconnection</a:t>
            </a:r>
            <a:r>
              <a:rPr lang="en-US" sz="1500" dirty="0">
                <a:solidFill>
                  <a:srgbClr val="000000"/>
                </a:solidFill>
              </a:rPr>
              <a:t> at the Earth's magnetopause : </a:t>
            </a:r>
            <a:r>
              <a:rPr lang="en-US" sz="1500" dirty="0">
                <a:solidFill>
                  <a:srgbClr val="0070C0"/>
                </a:solidFill>
              </a:rPr>
              <a:t>Ng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Ground-based magnetometer </a:t>
            </a:r>
            <a:r>
              <a:rPr lang="en-US" sz="1500" dirty="0">
                <a:solidFill>
                  <a:srgbClr val="000000"/>
                </a:solidFill>
              </a:rPr>
              <a:t>response  : </a:t>
            </a:r>
            <a:r>
              <a:rPr lang="en-US" sz="1500" dirty="0" err="1">
                <a:solidFill>
                  <a:srgbClr val="0070C0"/>
                </a:solidFill>
              </a:rPr>
              <a:t>Norenius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Generation </a:t>
            </a:r>
            <a:r>
              <a:rPr lang="en-US" sz="1500" b="1" dirty="0">
                <a:solidFill>
                  <a:srgbClr val="000000"/>
                </a:solidFill>
              </a:rPr>
              <a:t>of Pi2 pulsations 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Katsavrias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 in jets, </a:t>
            </a:r>
            <a:r>
              <a:rPr lang="en-US" sz="1500" b="1" dirty="0" err="1">
                <a:solidFill>
                  <a:srgbClr val="000000"/>
                </a:solidFill>
              </a:rPr>
              <a:t>Bz</a:t>
            </a:r>
            <a:r>
              <a:rPr lang="en-US" sz="1500" b="1" dirty="0">
                <a:solidFill>
                  <a:srgbClr val="000000"/>
                </a:solidFill>
              </a:rPr>
              <a:t> variations near magnetopause</a:t>
            </a:r>
            <a:r>
              <a:rPr lang="en-US" sz="1500" dirty="0">
                <a:solidFill>
                  <a:srgbClr val="000000"/>
                </a:solidFill>
              </a:rPr>
              <a:t> : </a:t>
            </a:r>
            <a:r>
              <a:rPr lang="en-US" sz="1500" dirty="0" err="1">
                <a:solidFill>
                  <a:srgbClr val="0070C0"/>
                </a:solidFill>
              </a:rPr>
              <a:t>Vuorinen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algn="ctr"/>
            <a:r>
              <a:rPr lang="en-US" sz="1500" u="sng" dirty="0">
                <a:solidFill>
                  <a:srgbClr val="000000"/>
                </a:solidFill>
              </a:rPr>
              <a:t>Modeling &amp; formation</a:t>
            </a:r>
          </a:p>
          <a:p>
            <a:pPr algn="ctr"/>
            <a:endParaRPr lang="en-US" sz="1500" u="sng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Velocity &amp; magnetic field alignment </a:t>
            </a:r>
            <a:r>
              <a:rPr lang="en-US" sz="1500" dirty="0">
                <a:solidFill>
                  <a:srgbClr val="000000"/>
                </a:solidFill>
              </a:rPr>
              <a:t>in jets 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Plaschke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Classification</a:t>
            </a:r>
            <a:r>
              <a:rPr lang="en-US" sz="1500" dirty="0">
                <a:solidFill>
                  <a:srgbClr val="000000"/>
                </a:solidFill>
              </a:rPr>
              <a:t> of jets using MMS &amp; Neural Networks : </a:t>
            </a:r>
            <a:r>
              <a:rPr lang="en-US" sz="1500" dirty="0">
                <a:solidFill>
                  <a:srgbClr val="0070C0"/>
                </a:solidFill>
              </a:rPr>
              <a:t>Raptis et al. (2020a,2020b)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Comparison </a:t>
            </a:r>
            <a:r>
              <a:rPr lang="en-US" sz="1500" b="1" dirty="0">
                <a:solidFill>
                  <a:srgbClr val="000000"/>
                </a:solidFill>
              </a:rPr>
              <a:t>MMS vs simulations 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Palmroth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Solar wind effect </a:t>
            </a:r>
            <a:r>
              <a:rPr lang="en-US" sz="1500" dirty="0">
                <a:solidFill>
                  <a:srgbClr val="000000"/>
                </a:solidFill>
              </a:rPr>
              <a:t>on jet formation : </a:t>
            </a:r>
            <a:r>
              <a:rPr lang="en-US" sz="1500" dirty="0" err="1">
                <a:solidFill>
                  <a:srgbClr val="0070C0"/>
                </a:solidFill>
              </a:rPr>
              <a:t>LaMoury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Magnetosheath Jets and </a:t>
            </a:r>
            <a:r>
              <a:rPr lang="en-US" sz="1500" b="1" dirty="0">
                <a:solidFill>
                  <a:srgbClr val="000000"/>
                </a:solidFill>
              </a:rPr>
              <a:t>Plasmoids</a:t>
            </a:r>
            <a:r>
              <a:rPr lang="en-US" sz="1500" dirty="0">
                <a:solidFill>
                  <a:srgbClr val="000000"/>
                </a:solidFill>
              </a:rPr>
              <a:t> - Hybrid Simulations : </a:t>
            </a:r>
            <a:r>
              <a:rPr lang="en-US" sz="1500" dirty="0" err="1">
                <a:solidFill>
                  <a:srgbClr val="0070C0"/>
                </a:solidFill>
              </a:rPr>
              <a:t>Preisser</a:t>
            </a:r>
            <a:r>
              <a:rPr lang="en-US" sz="1500" dirty="0">
                <a:solidFill>
                  <a:srgbClr val="0070C0"/>
                </a:solidFill>
              </a:rPr>
              <a:t>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Formation</a:t>
            </a:r>
            <a:r>
              <a:rPr lang="en-US" sz="1500" dirty="0">
                <a:solidFill>
                  <a:srgbClr val="000000"/>
                </a:solidFill>
              </a:rPr>
              <a:t> of jets in </a:t>
            </a:r>
            <a:r>
              <a:rPr lang="en-US" sz="1500" b="1" dirty="0">
                <a:solidFill>
                  <a:srgbClr val="000000"/>
                </a:solidFill>
              </a:rPr>
              <a:t>Quasi-perpendicular </a:t>
            </a:r>
            <a:r>
              <a:rPr lang="en-US" sz="1500" b="1" dirty="0" err="1">
                <a:solidFill>
                  <a:srgbClr val="000000"/>
                </a:solidFill>
              </a:rPr>
              <a:t>magnetosheath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:  </a:t>
            </a:r>
            <a:r>
              <a:rPr lang="en-US" sz="1500" dirty="0" err="1">
                <a:solidFill>
                  <a:srgbClr val="0070C0"/>
                </a:solidFill>
              </a:rPr>
              <a:t>Primoz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30848"/>
            <a:ext cx="12219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And more : </a:t>
            </a:r>
            <a:r>
              <a:rPr lang="en-US" sz="1500" dirty="0">
                <a:solidFill>
                  <a:srgbClr val="0070C0"/>
                </a:solidFill>
              </a:rPr>
              <a:t>Liu et al. (2020a,2020b)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Omelchenko</a:t>
            </a:r>
            <a:r>
              <a:rPr lang="en-US" sz="1500" dirty="0">
                <a:solidFill>
                  <a:srgbClr val="0070C0"/>
                </a:solidFill>
              </a:rPr>
              <a:t> et al (2021)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Sibeck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Suni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Tinoco</a:t>
            </a:r>
            <a:r>
              <a:rPr lang="en-US" sz="1500" dirty="0">
                <a:solidFill>
                  <a:srgbClr val="0070C0"/>
                </a:solidFill>
              </a:rPr>
              <a:t>-Arenas et al. (2022) </a:t>
            </a:r>
            <a:r>
              <a:rPr lang="en-US" sz="1500" dirty="0">
                <a:solidFill>
                  <a:srgbClr val="000000"/>
                </a:solidFill>
              </a:rPr>
              <a:t>… etc. etc.  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endParaRPr lang="sv-SE" sz="15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079" y="2682806"/>
            <a:ext cx="44655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Jets Downstream of Collisionless Shocks</a:t>
            </a:r>
          </a:p>
          <a:p>
            <a:endParaRPr lang="en-US" u="sng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Plaschke et al. (2018)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https://link.springer.com/article/10.1007/s11214-018-0516-3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927107" y="2146434"/>
            <a:ext cx="854533" cy="5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71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 – Simulations</a:t>
            </a:r>
            <a:endParaRPr lang="sv-SE" dirty="0"/>
          </a:p>
        </p:txBody>
      </p:sp>
      <p:pic>
        <p:nvPicPr>
          <p:cNvPr id="1028" name="Picture 4" descr="Details are in the caption following th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724" y="1511300"/>
            <a:ext cx="4238292" cy="48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733578" y="6175892"/>
            <a:ext cx="20297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900" dirty="0" err="1">
                <a:solidFill>
                  <a:srgbClr val="000000"/>
                </a:solidFill>
              </a:rPr>
              <a:t>Tsubouchi</a:t>
            </a:r>
            <a:r>
              <a:rPr lang="sv-SE" sz="900" dirty="0">
                <a:solidFill>
                  <a:srgbClr val="000000"/>
                </a:solidFill>
              </a:rPr>
              <a:t> &amp; </a:t>
            </a:r>
            <a:r>
              <a:rPr lang="sv-SE" sz="900" dirty="0" err="1">
                <a:solidFill>
                  <a:srgbClr val="000000"/>
                </a:solidFill>
              </a:rPr>
              <a:t>Lembège</a:t>
            </a:r>
            <a:r>
              <a:rPr lang="sv-SE" sz="900" dirty="0">
                <a:solidFill>
                  <a:srgbClr val="000000"/>
                </a:solidFill>
              </a:rPr>
              <a:t> (2004) | JGR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30432" y="1056889"/>
                <a:ext cx="3634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1D-PIC simulation (30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sv-SE" dirty="0">
                    <a:solidFill>
                      <a:srgbClr val="000000"/>
                    </a:solidFill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=4.7</m:t>
                    </m:r>
                  </m:oMath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432" y="1056889"/>
                <a:ext cx="3634969" cy="369332"/>
              </a:xfrm>
              <a:prstGeom prst="rect">
                <a:avLst/>
              </a:prstGeom>
              <a:blipFill>
                <a:blip r:embed="rId4"/>
                <a:stretch>
                  <a:fillRect l="-1342" t="-8197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2" y="1666365"/>
            <a:ext cx="7335506" cy="420838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54794" y="5643920"/>
            <a:ext cx="15808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900" dirty="0" err="1">
                <a:solidFill>
                  <a:srgbClr val="000000"/>
                </a:solidFill>
              </a:rPr>
              <a:t>Scholer</a:t>
            </a:r>
            <a:r>
              <a:rPr lang="sv-SE" sz="900" dirty="0">
                <a:solidFill>
                  <a:srgbClr val="000000"/>
                </a:solidFill>
              </a:rPr>
              <a:t> et al. (2003) | JGR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76092" y="1146100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0000"/>
                </a:solidFill>
              </a:rPr>
              <a:t>mi/me = 50 and ωpe/Ωce = 4.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30432" y="1330766"/>
                <a:ext cx="3758658" cy="395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mi/me = 100 and ωpe/Ωce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.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432" y="1330766"/>
                <a:ext cx="3758658" cy="395429"/>
              </a:xfrm>
              <a:prstGeom prst="rect">
                <a:avLst/>
              </a:prstGeom>
              <a:blipFill>
                <a:blip r:embed="rId6"/>
                <a:stretch>
                  <a:fillRect l="-1297" b="-2461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6339320"/>
            <a:ext cx="6349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More nice sources for review : Burgess &amp; </a:t>
            </a:r>
            <a:r>
              <a:rPr lang="en-US" sz="1500" dirty="0" err="1">
                <a:solidFill>
                  <a:srgbClr val="000000"/>
                </a:solidFill>
              </a:rPr>
              <a:t>Scholer</a:t>
            </a:r>
            <a:r>
              <a:rPr lang="en-US" sz="1500" dirty="0">
                <a:solidFill>
                  <a:srgbClr val="000000"/>
                </a:solidFill>
              </a:rPr>
              <a:t> (2015), </a:t>
            </a:r>
            <a:r>
              <a:rPr lang="en-US" sz="1500" dirty="0" err="1">
                <a:solidFill>
                  <a:srgbClr val="000000"/>
                </a:solidFill>
              </a:rPr>
              <a:t>Willson</a:t>
            </a:r>
            <a:r>
              <a:rPr lang="en-US" sz="1500" dirty="0">
                <a:solidFill>
                  <a:srgbClr val="000000"/>
                </a:solidFill>
              </a:rPr>
              <a:t> (2016)</a:t>
            </a:r>
            <a:endParaRPr lang="sv-SE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8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Turner et al. 2021 (local reformation/evolution)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78" y="812800"/>
            <a:ext cx="10237632" cy="57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87" y="789089"/>
            <a:ext cx="9244014" cy="54389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VDFs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318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interaction with ambient plasma</a:t>
            </a:r>
            <a:endParaRPr lang="sv-SE" dirty="0"/>
          </a:p>
        </p:txBody>
      </p:sp>
      <p:pic>
        <p:nvPicPr>
          <p:cNvPr id="2050" name="Picture 2" descr="Statistical Study of Magnetosheath Jet‐Driven Bow Waves - Liu - 2020 -  Journal of Geophysical Research: Space Physics - Wiley Online Library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6" y="1607420"/>
            <a:ext cx="5313502" cy="37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48741" y="6383142"/>
            <a:ext cx="4149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Liu et al. (2020)</a:t>
            </a:r>
            <a:endParaRPr lang="el-GR" sz="1100" dirty="0">
              <a:solidFill>
                <a:srgbClr val="000000"/>
              </a:solidFill>
            </a:endParaRPr>
          </a:p>
        </p:txBody>
      </p:sp>
      <p:pic>
        <p:nvPicPr>
          <p:cNvPr id="2052" name="Picture 4" descr="Magnetosheath High‐Speed Jets: Internal Structure and Interaction With Ambient  Plasma - Plaschke - 2017 - Journal of Geophysical Research: Space Physics -  Wiley Online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20" y="2061649"/>
            <a:ext cx="5063979" cy="326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0267950" y="6384310"/>
            <a:ext cx="20243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Plaschke et al. (2018,2020)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3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76531" y="326003"/>
            <a:ext cx="36314" cy="576643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15618" y="1021659"/>
            <a:ext cx="11317653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-48741" y="6383142"/>
            <a:ext cx="4149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More information: Baker, et al. (2016) | Space </a:t>
            </a:r>
            <a:r>
              <a:rPr lang="en-US" sz="1100" dirty="0" err="1">
                <a:solidFill>
                  <a:srgbClr val="000000"/>
                </a:solidFill>
              </a:rPr>
              <a:t>Sci</a:t>
            </a:r>
            <a:r>
              <a:rPr lang="en-US" sz="1100" dirty="0">
                <a:solidFill>
                  <a:srgbClr val="000000"/>
                </a:solidFill>
              </a:rPr>
              <a:t> Rev 19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006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Always available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Decent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Can be good for statistics due to availability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2845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Very high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Able to resolve structures close to boundary surfaces (e.g. mix of plasma close to magnetopause, bow shock, foreshock etc.)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6481" y="308457"/>
            <a:ext cx="35525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Fast/Survey</a:t>
            </a:r>
            <a:r>
              <a:rPr lang="en-US" sz="2500" u="sng" dirty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68568" y="309977"/>
            <a:ext cx="2573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Burst</a:t>
            </a:r>
            <a:r>
              <a:rPr lang="en-US" sz="2500" u="sng" dirty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2845" y="3776322"/>
            <a:ext cx="5590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available all the time, mostly available close to vital mission objectives (magnetopause, diffusion regions, shock transitions etc.)</a:t>
            </a: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Hard to do proper large scale statistics due to biases generated from specific availability and manual choice of intervals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9006" y="4038282"/>
            <a:ext cx="55901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suitable for small scale studies</a:t>
            </a: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Could be misleading close to boundary surfaces (Magnetopause, Bow shock etc.)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71277" y="2175941"/>
            <a:ext cx="11293799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48742" y="1385873"/>
            <a:ext cx="2563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FGM (magnetic field):</a:t>
            </a:r>
          </a:p>
          <a:p>
            <a:r>
              <a:rPr lang="en-US" sz="1400" dirty="0">
                <a:solidFill>
                  <a:srgbClr val="000000"/>
                </a:solidFill>
              </a:rPr>
              <a:t>FPI (plasma moments | ions):</a:t>
            </a:r>
          </a:p>
          <a:p>
            <a:r>
              <a:rPr lang="en-US" sz="1400" dirty="0">
                <a:solidFill>
                  <a:srgbClr val="000000"/>
                </a:solidFill>
              </a:rPr>
              <a:t>EDP (electric field):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3995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0.0625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4.5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0.0313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1101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0.0078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0.15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 0.00012218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11509" y="1139574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82569" y="1140472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5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86" y="789089"/>
            <a:ext cx="6363308" cy="57896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outer-spacecraft observations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1" y="2569970"/>
            <a:ext cx="3316785" cy="21651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102360" y="275844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Oval 9"/>
          <p:cNvSpPr/>
          <p:nvPr/>
        </p:nvSpPr>
        <p:spPr>
          <a:xfrm>
            <a:off x="1925320" y="281432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1102360" y="378968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1925320" y="3855720"/>
            <a:ext cx="314860" cy="294640"/>
          </a:xfrm>
          <a:prstGeom prst="ellipse">
            <a:avLst/>
          </a:prstGeom>
          <a:noFill/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04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Magnetosheath Jets – Definition </a:t>
            </a:r>
            <a:endParaRPr lang="sv-SE" dirty="0"/>
          </a:p>
        </p:txBody>
      </p:sp>
      <p:pic>
        <p:nvPicPr>
          <p:cNvPr id="7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" y="1048108"/>
            <a:ext cx="5907024" cy="50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55581" y="6393025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000000"/>
                </a:solidFill>
              </a:rPr>
              <a:t>Plaschke</a:t>
            </a:r>
            <a:r>
              <a:rPr lang="en-US" sz="1100" dirty="0">
                <a:solidFill>
                  <a:srgbClr val="000000"/>
                </a:solidFill>
              </a:rPr>
              <a:t> F. et al. (2018); sketch by H. </a:t>
            </a:r>
            <a:r>
              <a:rPr lang="en-US" sz="1100" dirty="0" err="1">
                <a:solidFill>
                  <a:srgbClr val="000000"/>
                </a:solidFill>
              </a:rPr>
              <a:t>Hietala</a:t>
            </a:r>
            <a:r>
              <a:rPr lang="en-US" sz="1100" dirty="0">
                <a:solidFill>
                  <a:srgbClr val="000000"/>
                </a:solidFill>
              </a:rPr>
              <a:t> | Space Sci. Rev 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2262" y="1207363"/>
            <a:ext cx="452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Magnetosheath jets are </a:t>
            </a:r>
            <a:r>
              <a:rPr lang="en-US" b="1" dirty="0">
                <a:solidFill>
                  <a:srgbClr val="000000"/>
                </a:solidFill>
              </a:rPr>
              <a:t>transient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localized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enhancements</a:t>
            </a:r>
            <a:r>
              <a:rPr lang="en-US" dirty="0">
                <a:solidFill>
                  <a:srgbClr val="000000"/>
                </a:solidFill>
              </a:rPr>
              <a:t> of </a:t>
            </a:r>
            <a:r>
              <a:rPr lang="en-US" b="1" dirty="0">
                <a:solidFill>
                  <a:srgbClr val="000000"/>
                </a:solidFill>
              </a:rPr>
              <a:t>dynamic pressure </a:t>
            </a:r>
            <a:r>
              <a:rPr lang="en-US" dirty="0">
                <a:solidFill>
                  <a:srgbClr val="000000"/>
                </a:solidFill>
              </a:rPr>
              <a:t>(density and/or velocity increase)</a:t>
            </a:r>
          </a:p>
          <a:p>
            <a:pPr algn="ctr"/>
            <a:endParaRPr lang="en-US" i="1" dirty="0">
              <a:solidFill>
                <a:srgbClr val="000000"/>
              </a:solidFill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e.g., 200% dynamic pressure enhancement compared to background </a:t>
            </a:r>
            <a:r>
              <a:rPr lang="en-US" i="1" dirty="0" err="1">
                <a:solidFill>
                  <a:srgbClr val="000000"/>
                </a:solidFill>
              </a:rPr>
              <a:t>magnetosheath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9628" y="9254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Definition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72262" y="4179842"/>
            <a:ext cx="452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</a:rPr>
              <a:t>Radiation belts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Throat aurora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reconnection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penetration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Shock acceleration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surface </a:t>
            </a:r>
            <a:r>
              <a:rPr lang="en-US" i="1" dirty="0" err="1">
                <a:solidFill>
                  <a:srgbClr val="000000"/>
                </a:solidFill>
              </a:rPr>
              <a:t>eigenmodes</a:t>
            </a:r>
            <a:endParaRPr lang="en-US" i="1" dirty="0">
              <a:solidFill>
                <a:srgbClr val="000000"/>
              </a:solidFill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ULF waves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1166" y="382604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Related phenomena</a:t>
            </a:r>
            <a:endParaRPr lang="sv-SE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9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324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Boundary Jet </a:t>
            </a:r>
            <a:r>
              <a:rPr lang="en-US" dirty="0"/>
              <a:t>– Typical Examples with MMS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59045" y="914400"/>
            <a:ext cx="559165" cy="5394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7091533" y="972395"/>
            <a:ext cx="276293" cy="5394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196689" y="972395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Dynamic Pressure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nPa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6689" y="1751122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Dynamic Pressure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Ratio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1677" y="2529849"/>
            <a:ext cx="97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Velocity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(km/s)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534" y="3308576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Density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(cm</a:t>
            </a:r>
            <a:r>
              <a:rPr lang="en-US" baseline="30000" dirty="0">
                <a:solidFill>
                  <a:srgbClr val="000000"/>
                </a:solidFill>
              </a:rPr>
              <a:t>-3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9049" y="408730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Magnetic Field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nT</a:t>
            </a:r>
            <a:r>
              <a:rPr lang="en-US" dirty="0">
                <a:solidFill>
                  <a:srgbClr val="000000"/>
                </a:solidFill>
              </a:rPr>
              <a:t>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66030"/>
            <a:ext cx="2463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Differential Ion Energy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Spectrum (eV)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273" y="5644758"/>
            <a:ext cx="192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Ion Temperature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(eV)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34557" y="6411613"/>
            <a:ext cx="2254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Karlsson, et al. (2020) | JGR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65016" y="1768101"/>
            <a:ext cx="1353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velocity</a:t>
            </a:r>
          </a:p>
          <a:p>
            <a:pPr algn="ctr"/>
            <a:r>
              <a:rPr lang="en-US" sz="1500" dirty="0">
                <a:solidFill>
                  <a:srgbClr val="FF0000"/>
                </a:solidFill>
              </a:rPr>
              <a:t>enhancement</a:t>
            </a:r>
            <a:endParaRPr lang="sv-SE" sz="1500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278714" y="2183600"/>
            <a:ext cx="1316194" cy="692497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94908" y="2876097"/>
            <a:ext cx="1353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density</a:t>
            </a:r>
          </a:p>
          <a:p>
            <a:pPr algn="ctr"/>
            <a:r>
              <a:rPr lang="en-US" sz="1500" dirty="0">
                <a:solidFill>
                  <a:srgbClr val="FF0000"/>
                </a:solidFill>
              </a:rPr>
              <a:t>enhancement</a:t>
            </a:r>
            <a:endParaRPr lang="sv-SE" sz="1500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>
            <a:stCxn id="25" idx="1"/>
          </p:cNvCxnSpPr>
          <p:nvPr/>
        </p:nvCxnSpPr>
        <p:spPr>
          <a:xfrm flipH="1">
            <a:off x="7278714" y="3153096"/>
            <a:ext cx="1316194" cy="429913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360428" y="741157"/>
            <a:ext cx="4326353" cy="5793566"/>
            <a:chOff x="7776063" y="772763"/>
            <a:chExt cx="4326353" cy="57935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6063" y="772763"/>
              <a:ext cx="4326353" cy="579356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306891-D324-4CCA-B2B0-749039C4F814}"/>
                </a:ext>
              </a:extLst>
            </p:cNvPr>
            <p:cNvSpPr/>
            <p:nvPr/>
          </p:nvSpPr>
          <p:spPr>
            <a:xfrm>
              <a:off x="9390063" y="932354"/>
              <a:ext cx="974725" cy="5376348"/>
            </a:xfrm>
            <a:prstGeom prst="rect">
              <a:avLst/>
            </a:prstGeom>
            <a:solidFill>
              <a:srgbClr val="FF3B3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Rectangle 1"/>
          <p:cNvSpPr/>
          <p:nvPr/>
        </p:nvSpPr>
        <p:spPr>
          <a:xfrm>
            <a:off x="2849161" y="741157"/>
            <a:ext cx="733874" cy="5625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4" name="Rectangle 23"/>
          <p:cNvSpPr/>
          <p:nvPr/>
        </p:nvSpPr>
        <p:spPr>
          <a:xfrm>
            <a:off x="3673103" y="742386"/>
            <a:ext cx="462029" cy="158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12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ow shock ske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77" y="934009"/>
            <a:ext cx="8288320" cy="50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324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Shock, Magnetosheath &amp; Jet classification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92397" y="3598502"/>
            <a:ext cx="18821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0000"/>
                </a:solidFill>
              </a:rPr>
              <a:t>”Jets found ~9 times more often in the </a:t>
            </a:r>
            <a:r>
              <a:rPr lang="en-US" sz="1400" i="1" dirty="0" err="1">
                <a:solidFill>
                  <a:srgbClr val="000000"/>
                </a:solidFill>
              </a:rPr>
              <a:t>Qpar</a:t>
            </a:r>
            <a:r>
              <a:rPr lang="en-US" sz="1400" i="1" dirty="0">
                <a:solidFill>
                  <a:srgbClr val="000000"/>
                </a:solidFill>
              </a:rPr>
              <a:t> MSH”</a:t>
            </a:r>
            <a:endParaRPr lang="en-US" sz="1400" i="1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>
                    <a:solidFill>
                      <a:srgbClr val="0070C0"/>
                    </a:solidFill>
                  </a:rPr>
                  <a:t>Qpar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en-US" sz="1400" i="1" dirty="0" err="1">
                    <a:solidFill>
                      <a:srgbClr val="FF0000"/>
                    </a:solidFill>
                  </a:rPr>
                  <a:t>Qperp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endParaRPr lang="en-US" sz="1400" i="1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sv-SE" sz="1400" dirty="0">
                    <a:solidFill>
                      <a:srgbClr val="000000"/>
                    </a:solidFill>
                  </a:rPr>
                  <a:t> is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angle</a:t>
                </a:r>
                <a:r>
                  <a:rPr lang="sv-SE" sz="1400" dirty="0">
                    <a:solidFill>
                      <a:srgbClr val="000000"/>
                    </a:solidFill>
                  </a:rPr>
                  <a:t>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sv-SE" sz="1400" dirty="0">
                    <a:solidFill>
                      <a:srgbClr val="000000"/>
                    </a:solidFill>
                  </a:rPr>
                  <a:t> the IMF and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shock’s</a:t>
                </a:r>
                <a:r>
                  <a:rPr lang="sv-SE" sz="1400" dirty="0">
                    <a:solidFill>
                      <a:srgbClr val="000000"/>
                    </a:solidFill>
                  </a:rPr>
                  <a:t> normal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vector</a:t>
                </a:r>
                <a:r>
                  <a:rPr lang="sv-SE" sz="1400" dirty="0">
                    <a:solidFill>
                      <a:srgbClr val="000000"/>
                    </a:solidFill>
                  </a:rPr>
                  <a:t>”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  <a:blipFill>
                <a:blip r:embed="rId7"/>
                <a:stretch>
                  <a:fillRect l="-658" t="-637" r="-3618" b="-57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63320" y="5942336"/>
            <a:ext cx="479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Karlsson, et al. (2020) | JGR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dirty="0" err="1">
                <a:solidFill>
                  <a:srgbClr val="000000"/>
                </a:solidFill>
              </a:rPr>
              <a:t>Aminalragia-Giamini</a:t>
            </a:r>
            <a:r>
              <a:rPr lang="en-US" sz="1000" dirty="0">
                <a:solidFill>
                  <a:srgbClr val="000000"/>
                </a:solidFill>
              </a:rPr>
              <a:t> et al. (2020) | Front. Astron. Space </a:t>
            </a:r>
            <a:r>
              <a:rPr lang="en-US" sz="1000" dirty="0" err="1">
                <a:solidFill>
                  <a:srgbClr val="000000"/>
                </a:solidFill>
              </a:rPr>
              <a:t>Sci</a:t>
            </a:r>
          </a:p>
          <a:p>
            <a:r>
              <a:rPr lang="en-US" sz="1000" dirty="0">
                <a:solidFill>
                  <a:srgbClr val="000000"/>
                </a:solidFill>
              </a:rPr>
              <a:t>Karlsson, </a:t>
            </a:r>
            <a:r>
              <a:rPr lang="en-US" sz="1000" b="1" dirty="0">
                <a:solidFill>
                  <a:srgbClr val="000000"/>
                </a:solidFill>
              </a:rPr>
              <a:t>Raptis </a:t>
            </a:r>
            <a:r>
              <a:rPr lang="en-US" sz="1000" dirty="0">
                <a:solidFill>
                  <a:srgbClr val="000000"/>
                </a:solidFill>
              </a:rPr>
              <a:t>et al. (2021) | JGR</a:t>
            </a:r>
          </a:p>
          <a:p>
            <a:r>
              <a:rPr lang="en-US" sz="1000" dirty="0" err="1">
                <a:solidFill>
                  <a:srgbClr val="000000"/>
                </a:solidFill>
              </a:rPr>
              <a:t>Kajdič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et al. (2021) | GRL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73152" y="4301269"/>
            <a:ext cx="12939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 err="1">
                <a:solidFill>
                  <a:srgbClr val="000000"/>
                </a:solidFill>
              </a:rPr>
              <a:t>Vuorinen</a:t>
            </a:r>
            <a:r>
              <a:rPr lang="en-US" sz="900" i="1" dirty="0">
                <a:solidFill>
                  <a:srgbClr val="000000"/>
                </a:solidFill>
              </a:rPr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733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24" y="2209292"/>
            <a:ext cx="3872561" cy="30304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are these jets created ?</a:t>
            </a:r>
            <a:endParaRPr lang="sv-S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59990" y="903520"/>
            <a:ext cx="36026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77999" y="903520"/>
            <a:ext cx="100101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030" y="10819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Shock ripples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941" y="105877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SW discontinuities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8118" y="106864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Foreshock Structures</a:t>
            </a:r>
            <a:endParaRPr lang="sv-SE" u="sng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258" y="2615398"/>
            <a:ext cx="3895162" cy="2272456"/>
          </a:xfrm>
          <a:prstGeom prst="rect">
            <a:avLst/>
          </a:prstGeom>
        </p:spPr>
      </p:pic>
      <p:pic>
        <p:nvPicPr>
          <p:cNvPr id="14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140" y="2161379"/>
            <a:ext cx="3001690" cy="28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79585" y="6416249"/>
            <a:ext cx="17813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Hietala</a:t>
            </a:r>
            <a:r>
              <a:rPr lang="en-US" sz="900" dirty="0">
                <a:solidFill>
                  <a:srgbClr val="000000"/>
                </a:solidFill>
              </a:rPr>
              <a:t> et al. (</a:t>
            </a:r>
            <a:r>
              <a:rPr lang="el-GR" sz="900" dirty="0">
                <a:solidFill>
                  <a:srgbClr val="000000"/>
                </a:solidFill>
              </a:rPr>
              <a:t>2009,</a:t>
            </a:r>
            <a:r>
              <a:rPr lang="en-US" sz="900" dirty="0">
                <a:solidFill>
                  <a:srgbClr val="000000"/>
                </a:solidFill>
              </a:rPr>
              <a:t>2012)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3390" y="6408369"/>
            <a:ext cx="1257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Archer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59201" y="6408369"/>
            <a:ext cx="33398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Karlsson et al.(2015), </a:t>
            </a:r>
            <a:r>
              <a:rPr lang="en-US" sz="900" dirty="0" err="1">
                <a:solidFill>
                  <a:srgbClr val="000000"/>
                </a:solidFill>
              </a:rPr>
              <a:t>Suni</a:t>
            </a:r>
            <a:r>
              <a:rPr lang="en-US" sz="900" dirty="0">
                <a:solidFill>
                  <a:srgbClr val="000000"/>
                </a:solidFill>
              </a:rPr>
              <a:t> et al. (2021), </a:t>
            </a:r>
            <a:r>
              <a:rPr lang="en-US" sz="900" dirty="0">
                <a:solidFill>
                  <a:srgbClr val="5F5F5F"/>
                </a:solidFill>
              </a:rPr>
              <a:t>Raptis et al. (2022)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798118" y="903520"/>
            <a:ext cx="1233968" cy="662143"/>
          </a:xfrm>
          <a:prstGeom prst="ellipse">
            <a:avLst/>
          </a:prstGeom>
          <a:noFill/>
          <a:ln w="28575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67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8" grpId="0"/>
      <p:bldP spid="20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</a:t>
            </a:r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4982571" y="5829977"/>
            <a:ext cx="2448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rgbClr val="000000"/>
                </a:solidFill>
              </a:rPr>
              <a:t>Liu et al. (2021)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40548" y="5857457"/>
            <a:ext cx="1604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Johlander</a:t>
            </a:r>
            <a:r>
              <a:rPr lang="sv-SE" sz="1000" dirty="0">
                <a:solidFill>
                  <a:srgbClr val="000000"/>
                </a:solidFill>
              </a:rPr>
              <a:t> et al. (2022)</a:t>
            </a:r>
          </a:p>
        </p:txBody>
      </p:sp>
      <p:pic>
        <p:nvPicPr>
          <p:cNvPr id="2050" name="Picture 2" descr="https://www.researchgate.net/publication/347755221/figure/fig3/AS:1096247750471680@1638377239154/The-comparison-of-the-magnetic-and-electric-field-among-four-spacecraft-The-color-coded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8" y="1428505"/>
            <a:ext cx="3313984" cy="432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ails are in the caption following the imag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84" y="1736028"/>
            <a:ext cx="4852331" cy="415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4" y="3183448"/>
            <a:ext cx="3746743" cy="1963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771" y="5209846"/>
            <a:ext cx="2448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Hao</a:t>
            </a:r>
            <a:r>
              <a:rPr lang="sv-SE" sz="1000" dirty="0">
                <a:solidFill>
                  <a:srgbClr val="000000"/>
                </a:solidFill>
              </a:rPr>
              <a:t> et al. (2017)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3490" y="1090902"/>
            <a:ext cx="3345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Shock Reformation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Burgess (1989)</a:t>
            </a:r>
            <a:r>
              <a:rPr lang="en-US" dirty="0">
                <a:solidFill>
                  <a:srgbClr val="000000"/>
                </a:solidFill>
              </a:rPr>
              <a:t>: “the shock exhibits a cyclic behavior ….. cyclic shock reformation;”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1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311" y="2375670"/>
            <a:ext cx="7061378" cy="21066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40640" y="6094028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Raptis, S., Karlsson, T., </a:t>
            </a:r>
            <a:r>
              <a:rPr lang="en-US" sz="1000" dirty="0" err="1">
                <a:solidFill>
                  <a:srgbClr val="000000"/>
                </a:solidFill>
              </a:rPr>
              <a:t>Vaivads</a:t>
            </a:r>
            <a:r>
              <a:rPr lang="en-US" sz="1000" dirty="0">
                <a:solidFill>
                  <a:srgbClr val="000000"/>
                </a:solidFill>
              </a:rPr>
              <a:t>, A. et al. Downstream high-speed plasma jet generation as a direct consequence of shock reformation. Nat </a:t>
            </a:r>
            <a:r>
              <a:rPr lang="en-US" sz="1000" dirty="0" err="1">
                <a:solidFill>
                  <a:srgbClr val="000000"/>
                </a:solidFill>
              </a:rPr>
              <a:t>Commun</a:t>
            </a:r>
            <a:r>
              <a:rPr lang="en-US" sz="1000" dirty="0">
                <a:solidFill>
                  <a:srgbClr val="000000"/>
                </a:solidFill>
              </a:rPr>
              <a:t> 13, 598 (2022). </a:t>
            </a:r>
            <a:r>
              <a:rPr lang="en-US" sz="1000" dirty="0">
                <a:solidFill>
                  <a:srgbClr val="000000"/>
                </a:solidFill>
                <a:hlinkClick r:id="rId3"/>
              </a:rPr>
              <a:t>https://</a:t>
            </a:r>
            <a:r>
              <a:rPr lang="en-US" sz="1000" dirty="0" smtClean="0">
                <a:solidFill>
                  <a:srgbClr val="000000"/>
                </a:solidFill>
                <a:hlinkClick r:id="rId3"/>
              </a:rPr>
              <a:t>doi.org/10.1038/s41467-022-28110-4</a:t>
            </a: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sv-SE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Results</a:t>
            </a:r>
          </a:p>
          <a:p>
            <a:pPr marL="0" indent="0" algn="ctr">
              <a:buNone/>
            </a:pPr>
            <a:r>
              <a:rPr lang="en-US" sz="1500" dirty="0"/>
              <a:t>MMS Data </a:t>
            </a:r>
            <a:r>
              <a:rPr lang="en-US" sz="1500" dirty="0">
                <a:solidFill>
                  <a:srgbClr val="DDDDDD"/>
                </a:solidFill>
              </a:rPr>
              <a:t>| Schematic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809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935" y="1572260"/>
            <a:ext cx="4747065" cy="5029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Observations of MMS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" y="1501140"/>
            <a:ext cx="4859438" cy="502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95" y="1092200"/>
            <a:ext cx="2763467" cy="180391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5407277" y="2024544"/>
            <a:ext cx="218440" cy="944880"/>
          </a:xfrm>
          <a:prstGeom prst="righ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ight Brace 8"/>
          <p:cNvSpPr/>
          <p:nvPr/>
        </p:nvSpPr>
        <p:spPr>
          <a:xfrm rot="5400000">
            <a:off x="6781960" y="1967976"/>
            <a:ext cx="218440" cy="1117634"/>
          </a:xfrm>
          <a:prstGeom prst="righ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572088" y="2650755"/>
            <a:ext cx="975272" cy="28548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</p:cNvCxnSpPr>
          <p:nvPr/>
        </p:nvCxnSpPr>
        <p:spPr>
          <a:xfrm>
            <a:off x="6891180" y="2636013"/>
            <a:ext cx="690237" cy="30022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90891" y="2992151"/>
                <a:ext cx="2400878" cy="3343800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Solar Wind: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en-US" sz="1400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~0</m:t>
                      </m:r>
                    </m:oMath>
                  </m:oMathPara>
                </a14:m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en-US" sz="14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sv-SE" sz="1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like distribution</a:t>
                </a:r>
                <a:endParaRPr lang="el-GR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l-GR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Foreshock </a:t>
                </a:r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Magnetosheath</a:t>
                </a:r>
                <a:endParaRPr lang="en-US" sz="1400" u="sng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(compressed – thermalized plasma)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sv-SE" sz="1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Thermalized distribution</a:t>
                </a:r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91" y="2992151"/>
                <a:ext cx="2400878" cy="3343800"/>
              </a:xfrm>
              <a:prstGeom prst="rect">
                <a:avLst/>
              </a:prstGeom>
              <a:blipFill>
                <a:blip r:embed="rId5"/>
                <a:stretch>
                  <a:fillRect t="-182"/>
                </a:stretch>
              </a:blipFill>
              <a:ln>
                <a:solidFill>
                  <a:srgbClr val="000000"/>
                </a:solidFill>
                <a:prstDash val="sysDash"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352241" y="892981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</a:t>
            </a:r>
            <a:endParaRPr lang="sv-SE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91180" y="8959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</a:t>
            </a:r>
            <a:endParaRPr lang="sv-SE" sz="12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DD7D6E-ED6E-4F0D-8907-B629D916A226}"/>
              </a:ext>
            </a:extLst>
          </p:cNvPr>
          <p:cNvSpPr/>
          <p:nvPr/>
        </p:nvSpPr>
        <p:spPr>
          <a:xfrm>
            <a:off x="6487054" y="1103913"/>
            <a:ext cx="551064" cy="1546842"/>
          </a:xfrm>
          <a:prstGeom prst="rect">
            <a:avLst/>
          </a:prstGeom>
          <a:gradFill flip="none" rotWithShape="1">
            <a:gsLst>
              <a:gs pos="0">
                <a:srgbClr val="5F5F5F">
                  <a:alpha val="20000"/>
                </a:srgbClr>
              </a:gs>
              <a:gs pos="100000">
                <a:srgbClr val="5F5F5F">
                  <a:alpha val="2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227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6" grpId="0"/>
      <p:bldP spid="17" grpId="0"/>
      <p:bldP spid="2" grpId="0" animBg="1"/>
    </p:bld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1497</Words>
  <Application>Microsoft Office PowerPoint</Application>
  <PresentationFormat>Widescreen</PresentationFormat>
  <Paragraphs>227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Times New Roman</vt:lpstr>
      <vt:lpstr>Wingdings</vt:lpstr>
      <vt:lpstr>KU Leuven</vt:lpstr>
      <vt:lpstr>High-speed Downstream Plasma Jet Generated due to Shock Reformation  Savvas Raptis  Co-authors : T. Karlsson (KTH), A. Vaivads (KTH), C. Pollock (Denali Scientific), F. Plaschke (Technische Universität Braunschweig), A. Johlander (IRF, Uppsala), H. Trollvik (KTH), P-A. Lindqvist (KTH)    8th MMS Community Workshop 10/05/2022</vt:lpstr>
      <vt:lpstr>PowerPoint Presentation</vt:lpstr>
      <vt:lpstr>Magnetosheath Jets – Definition </vt:lpstr>
      <vt:lpstr>Shock, Magnetosheath &amp; Jet classification</vt:lpstr>
      <vt:lpstr>How are these jets created ?</vt:lpstr>
      <vt:lpstr>Shock Reformation</vt:lpstr>
      <vt:lpstr>PowerPoint Presentation</vt:lpstr>
      <vt:lpstr>PowerPoint Presentation</vt:lpstr>
      <vt:lpstr>General Observations of MMS</vt:lpstr>
      <vt:lpstr>SLAMS &amp; wave activity co-moving picture</vt:lpstr>
      <vt:lpstr>MMS inner-spacecraft observations</vt:lpstr>
      <vt:lpstr>PowerPoint Presentation</vt:lpstr>
      <vt:lpstr>Formation mechanism</vt:lpstr>
      <vt:lpstr>Formation mechanism</vt:lpstr>
      <vt:lpstr>Formation mechanism</vt:lpstr>
      <vt:lpstr>Formation mechanism</vt:lpstr>
      <vt:lpstr>Formation mechanism</vt:lpstr>
      <vt:lpstr>Ongoing results</vt:lpstr>
      <vt:lpstr>Summary &amp; Conclusion</vt:lpstr>
      <vt:lpstr>PowerPoint Presentation</vt:lpstr>
      <vt:lpstr>PowerPoint Presentation</vt:lpstr>
      <vt:lpstr>MMS – Jet Database</vt:lpstr>
      <vt:lpstr>Jets – references update (&gt;2019)</vt:lpstr>
      <vt:lpstr>Shock Reformation – Simulations</vt:lpstr>
      <vt:lpstr>Turner et al. 2021 (local reformation/evolution)</vt:lpstr>
      <vt:lpstr>VDFs</vt:lpstr>
      <vt:lpstr>Jets interaction with ambient plasma</vt:lpstr>
      <vt:lpstr>PowerPoint Presentation</vt:lpstr>
      <vt:lpstr>MMS outer-spacecraft observations</vt:lpstr>
      <vt:lpstr>Boundary Jet – Typical Examples with MMS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2022-05-10T20:09:11Z</dcterms:modified>
</cp:coreProperties>
</file>